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Date Placeholder 3" hidden="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C16281A-FC9B-45C8-AE33-4AD50F88E74B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2" name="Footer Placeholder 4" hidden="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13" name="Group 6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14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Isosceles Triangle 2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Isosceles Triangle 3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6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" name="Date Placeholder 3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1793F3B-3895-4D4D-AF7C-15259963BD52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74" name="Footer Placeholder 4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11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" name="Date Placeholder 3" hidden="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84DF349-D794-4993-ACD5-C31B21E2B464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25" name="Footer Placeholder 4" hidden="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126" name="Group 6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127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Isosceles Triangle 2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Isosceles Triangle 3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176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" name="Date Placeholder 3" hidden="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54AC3B0-11F1-4F5E-8A3F-74529793863D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87" name="Footer Placeholder 4" hidden="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188" name="Group 6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189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Isosceles Triangle 2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Isosceles Triangle 3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23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8" name="Date Placeholder 3" hidden="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1986F82-919D-49E5-BF92-66F9D9C3C2FC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49" name="Footer Placeholder 4" hidden="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250" name="Group 6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251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Isosceles Triangle 2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Isosceles Triangle 3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6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300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Isosceles Triangle 2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Isosceles Triangle 2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Isosceles Triangle 28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" name="Date Placeholder 3" hidden="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99B9E8A-54BA-47DF-8157-0D3BDDADEECF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311" name="Footer Placeholder 4" hidden="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312" name="Group 6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313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Isosceles Triangle 2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Rectangle 2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Isosceles Triangle 3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7"/>
          <p:cNvSpPr/>
          <p:nvPr/>
        </p:nvSpPr>
        <p:spPr>
          <a:xfrm>
            <a:off x="0" y="252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2" name="Group 9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363" name="Straight Connector 1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Rectangle 2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Rectangle 2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Isosceles Triangle 1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Rectangle 2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Straight Connector 15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Rectangle 2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Isosceles Triangle 17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Isosceles Triangle 18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2" name="Subtitle 2"/>
          <p:cNvSpPr/>
          <p:nvPr/>
        </p:nvSpPr>
        <p:spPr>
          <a:xfrm>
            <a:off x="1460880" y="4514040"/>
            <a:ext cx="776412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GB" sz="3600" spc="-1" strike="noStrike">
                <a:solidFill>
                  <a:srgbClr val="ffffff"/>
                </a:solidFill>
                <a:latin typeface="Trebuchet MS"/>
                <a:ea typeface="DejaVu Sans"/>
              </a:rPr>
              <a:t>Alex May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73" name="Title 1"/>
          <p:cNvSpPr/>
          <p:nvPr/>
        </p:nvSpPr>
        <p:spPr>
          <a:xfrm>
            <a:off x="1506960" y="1266840"/>
            <a:ext cx="7764120" cy="27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16000"/>
          </a:bodyPr>
          <a:p>
            <a:pPr algn="r">
              <a:lnSpc>
                <a:spcPct val="100000"/>
              </a:lnSpc>
            </a:pPr>
            <a:r>
              <a:rPr b="1" lang="en-GB" sz="6600" spc="-1" strike="noStrike">
                <a:solidFill>
                  <a:srgbClr val="ffffff"/>
                </a:solidFill>
                <a:latin typeface="Trebuchet MS"/>
                <a:ea typeface="DejaVu Sans"/>
              </a:rPr>
              <a:t>From Earth Jurisprudence to the Whole Legal System: Social Ecology and the Relational Approach to Law</a:t>
            </a:r>
            <a:endParaRPr b="0" lang="en-GB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en-GB" sz="6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ctangle 7_3"/>
          <p:cNvSpPr/>
          <p:nvPr/>
        </p:nvSpPr>
        <p:spPr>
          <a:xfrm>
            <a:off x="-3240" y="-864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1" name="Group 9_3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452" name="Straight Connector 10_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Rectangle 23_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Rectangle 25_3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Isosceles Triangle 13_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Rectangle 27_3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Straight Connector 15_3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Rectangle 29_3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Isosceles Triangle 17_3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Isosceles Triangle 18_3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1" name="Rectangle 330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Rectangle 332"/>
          <p:cNvSpPr/>
          <p:nvPr/>
        </p:nvSpPr>
        <p:spPr>
          <a:xfrm>
            <a:off x="813600" y="92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Trebuchet MS"/>
                <a:ea typeface="DejaVu Sans"/>
              </a:rPr>
              <a:t>Social Ecology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463" name="TextBox 3"/>
          <p:cNvSpPr/>
          <p:nvPr/>
        </p:nvSpPr>
        <p:spPr>
          <a:xfrm>
            <a:off x="813600" y="2491920"/>
            <a:ext cx="8097480" cy="28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1) Our ecological relationships and our social relationships cannot be separated.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We must think in terms of a web of socio-ecological relationships.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7_5"/>
          <p:cNvSpPr/>
          <p:nvPr/>
        </p:nvSpPr>
        <p:spPr>
          <a:xfrm>
            <a:off x="-3240" y="-864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5" name="Group 9_5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466" name="Straight Connector 10_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Rectangle 23_13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Rectangle 25_13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Isosceles Triangle 13_5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Rectangle 27_13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Straight Connector 15_5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Rectangle 29_13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Isosceles Triangle 17_5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Isosceles Triangle 18_5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5" name="Rectangle 330_4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Rectangle 332_4"/>
          <p:cNvSpPr/>
          <p:nvPr/>
        </p:nvSpPr>
        <p:spPr>
          <a:xfrm>
            <a:off x="813600" y="92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Trebuchet MS"/>
                <a:ea typeface="DejaVu Sans"/>
              </a:rPr>
              <a:t>Social Ecology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477" name="TextBox 3_4"/>
          <p:cNvSpPr/>
          <p:nvPr/>
        </p:nvSpPr>
        <p:spPr>
          <a:xfrm>
            <a:off x="813600" y="2311920"/>
            <a:ext cx="8097480" cy="40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2) The ecological crisis is a social crisis.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Ecological destruction is part of social domination between humans.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Therefore, we must address ecological and social relationships/systems.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le 3_4"/>
          <p:cNvSpPr/>
          <p:nvPr/>
        </p:nvSpPr>
        <p:spPr>
          <a:xfrm>
            <a:off x="289440" y="180000"/>
            <a:ext cx="7973640" cy="18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Conceptualising Nature</a:t>
            </a:r>
            <a:br/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and Society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79" name="Isosceles Triangle 15_3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80" name="Content Placeholder 7_3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Isosceles Triangle 19_3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82" name="Date Placeholder 3_3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BE110CC-3729-4AB5-847E-637666E156C5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83" name="Footer Placeholder 4_3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2700000" y="1548360"/>
            <a:ext cx="6095160" cy="45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 7_13"/>
          <p:cNvSpPr/>
          <p:nvPr/>
        </p:nvSpPr>
        <p:spPr>
          <a:xfrm>
            <a:off x="-3240" y="-864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6" name="Group 9_13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487" name="Straight Connector 10_1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Rectangle 23_14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Rectangle 25_14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Isosceles Triangle 13_13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Rectangle 27_14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Straight Connector 15_13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Rectangle 29_14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Isosceles Triangle 17_13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Isosceles Triangle 18_13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6" name="Rectangle 330_5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Rectangle 332_5"/>
          <p:cNvSpPr/>
          <p:nvPr/>
        </p:nvSpPr>
        <p:spPr>
          <a:xfrm>
            <a:off x="813600" y="92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Trebuchet MS"/>
                <a:ea typeface="DejaVu Sans"/>
              </a:rPr>
              <a:t>Expanding from Earth Jurisprudence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498" name="TextBox 3_5"/>
          <p:cNvSpPr/>
          <p:nvPr/>
        </p:nvSpPr>
        <p:spPr>
          <a:xfrm>
            <a:off x="813600" y="2311920"/>
            <a:ext cx="8366040" cy="26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Once we understand society and Nature as a web of socio-ecological relationships, </a:t>
            </a:r>
            <a:br/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we need an understanding of law which matches this.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itle 3_14"/>
          <p:cNvSpPr/>
          <p:nvPr/>
        </p:nvSpPr>
        <p:spPr>
          <a:xfrm>
            <a:off x="3240000" y="2160000"/>
            <a:ext cx="431748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Interconnected Law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00" name="Isosceles Triangle 15_4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1" name="Rectangle 432_1"/>
          <p:cNvSpPr/>
          <p:nvPr/>
        </p:nvSpPr>
        <p:spPr>
          <a:xfrm>
            <a:off x="4654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Arrow: Down 433_1"/>
          <p:cNvSpPr/>
          <p:nvPr/>
        </p:nvSpPr>
        <p:spPr>
          <a:xfrm>
            <a:off x="3960000" y="360000"/>
            <a:ext cx="2878920" cy="183312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0c226"/>
          </a:solidFill>
          <a:ln cap="rnd"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Arrow: Down 434_1"/>
          <p:cNvSpPr/>
          <p:nvPr/>
        </p:nvSpPr>
        <p:spPr>
          <a:xfrm rot="5400000">
            <a:off x="7886880" y="2304360"/>
            <a:ext cx="1833120" cy="183312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0c226"/>
          </a:solidFill>
          <a:ln cap="rnd"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Arrow: Down 435_1"/>
          <p:cNvSpPr/>
          <p:nvPr/>
        </p:nvSpPr>
        <p:spPr>
          <a:xfrm rot="10800000">
            <a:off x="4177080" y="4284000"/>
            <a:ext cx="2518920" cy="183312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0c226"/>
          </a:solidFill>
          <a:ln cap="rnd"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Arrow: Down 436_1"/>
          <p:cNvSpPr/>
          <p:nvPr/>
        </p:nvSpPr>
        <p:spPr>
          <a:xfrm rot="16200000">
            <a:off x="1080000" y="2342520"/>
            <a:ext cx="1833120" cy="183312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0c226"/>
          </a:solidFill>
          <a:ln cap="rnd"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Isosceles Triangle 19_4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7" name="Date Placeholder 3_4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C70AA76-2011-47B0-B736-83708424B87A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508" name="Footer Placeholder 4_4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9" name="TextBox 440_1"/>
          <p:cNvSpPr/>
          <p:nvPr/>
        </p:nvSpPr>
        <p:spPr>
          <a:xfrm>
            <a:off x="1025280" y="2918520"/>
            <a:ext cx="17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DejaVu Sans"/>
              </a:rPr>
              <a:t>Earth Jurisprudence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10" name="TextBox 441_1"/>
          <p:cNvSpPr/>
          <p:nvPr/>
        </p:nvSpPr>
        <p:spPr>
          <a:xfrm>
            <a:off x="4481280" y="866880"/>
            <a:ext cx="17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DejaVu Sans"/>
              </a:rPr>
              <a:t>Relational Approach</a:t>
            </a:r>
            <a:br/>
            <a:r>
              <a:rPr b="1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(Nedelsky)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511" name="TextBox 442_1"/>
          <p:cNvSpPr/>
          <p:nvPr/>
        </p:nvSpPr>
        <p:spPr>
          <a:xfrm>
            <a:off x="4553280" y="5042880"/>
            <a:ext cx="17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Social Ecology</a:t>
            </a:r>
            <a:br/>
            <a:r>
              <a:rPr b="1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(Bookchin)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512" name="TextBox 443_1"/>
          <p:cNvSpPr/>
          <p:nvPr/>
        </p:nvSpPr>
        <p:spPr>
          <a:xfrm>
            <a:off x="7937280" y="2846880"/>
            <a:ext cx="17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DejaVu Sans"/>
              </a:rPr>
              <a:t>Systems</a:t>
            </a:r>
            <a:br/>
            <a:r>
              <a:rPr b="1" lang="en-GB" sz="1800" spc="-1" strike="noStrike">
                <a:solidFill>
                  <a:srgbClr val="ffffff"/>
                </a:solidFill>
                <a:latin typeface="Arial"/>
                <a:ea typeface="DejaVu Sans"/>
              </a:rPr>
              <a:t>View</a:t>
            </a:r>
            <a:br/>
            <a:r>
              <a:rPr b="1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(Capra and Luisi)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13_9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Isosceles Triangle 15_9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5" name="Straight Connector 17_9"/>
          <p:cNvSpPr/>
          <p:nvPr/>
        </p:nvSpPr>
        <p:spPr>
          <a:xfrm>
            <a:off x="4656600" y="1442520"/>
            <a:ext cx="0" cy="3936960"/>
          </a:xfrm>
          <a:prstGeom prst="line">
            <a:avLst/>
          </a:prstGeom>
          <a:ln cap="rnd" w="9360">
            <a:solidFill>
              <a:srgbClr val="e6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ontent Placeholder 7_9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Humans are interconnected: individuals in a dense network of socio-ecological relationships. </a:t>
            </a:r>
            <a:endParaRPr b="0" lang="en-GB" sz="18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Law should be based on this idea of humans, society and nature. </a:t>
            </a:r>
            <a:endParaRPr b="0" lang="en-GB" sz="18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Law is an important part of the web of relationships that exist, it influences, structures, etc, relationships.</a:t>
            </a:r>
            <a:endParaRPr b="0" lang="en-GB" sz="18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Law’s goal should be to improve the web of relations we live in so that they are better – more just, harmonious, empowering – so as to have a better society as part of a Whole Earth Community. Not </a:t>
            </a:r>
            <a:r>
              <a:rPr b="0" i="1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how do we govern</a:t>
            </a: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 </a:t>
            </a:r>
            <a:r>
              <a:rPr b="0" i="1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or command </a:t>
            </a:r>
            <a:r>
              <a:rPr b="0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but </a:t>
            </a:r>
            <a:r>
              <a:rPr b="0" i="1" lang="en-US" sz="1800" spc="-1" strike="noStrike">
                <a:solidFill>
                  <a:srgbClr val="999999"/>
                </a:solidFill>
                <a:latin typeface="Trebuchet MS"/>
                <a:ea typeface="DejaVu Sans"/>
              </a:rPr>
              <a:t>how can we nurture, empower, protect, redirect.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517" name="Isosceles Triangle 19_9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8" name="Date Placeholder 3_9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9F3A466-E3AE-4138-B0BF-455C446E756D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519" name="Footer Placeholder 4_9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20" name="Title 3_28"/>
          <p:cNvSpPr/>
          <p:nvPr/>
        </p:nvSpPr>
        <p:spPr>
          <a:xfrm>
            <a:off x="324000" y="1179000"/>
            <a:ext cx="4317480" cy="44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Interconnected Law in </a:t>
            </a:r>
            <a:br/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Rectangle 7_14"/>
          <p:cNvSpPr/>
          <p:nvPr/>
        </p:nvSpPr>
        <p:spPr>
          <a:xfrm>
            <a:off x="2520" y="-864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2" name="Group 9_14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523" name="Straight Connector 10_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Rectangle 23_15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Rectangle 25_1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Isosceles Triangle 13_14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Rectangle 27_15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Straight Connector 15_14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Rectangle 29_15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Isosceles Triangle 17_14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Isosceles Triangle 18_14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2" name="Rectangle 330_6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Rectangle 332_6"/>
          <p:cNvSpPr/>
          <p:nvPr/>
        </p:nvSpPr>
        <p:spPr>
          <a:xfrm>
            <a:off x="813600" y="92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Trebuchet MS"/>
                <a:ea typeface="DejaVu Sans"/>
              </a:rPr>
              <a:t>Conclusion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534" name="TextBox 3_6"/>
          <p:cNvSpPr/>
          <p:nvPr/>
        </p:nvSpPr>
        <p:spPr>
          <a:xfrm>
            <a:off x="813600" y="2311920"/>
            <a:ext cx="8097480" cy="26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Earth Jurisprudence to Interconnected Law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This presentation and an expanded article is on my website: www.interconnectedlaw.com/Geneva2021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You can contact me alex@alexmay.co.uk.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3"/>
          <p:cNvSpPr/>
          <p:nvPr/>
        </p:nvSpPr>
        <p:spPr>
          <a:xfrm>
            <a:off x="677160" y="301680"/>
            <a:ext cx="8593920" cy="13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90c226"/>
                </a:solidFill>
                <a:latin typeface="Trebuchet MS"/>
                <a:ea typeface="DejaVu Sans"/>
              </a:rPr>
              <a:t>Introduction</a:t>
            </a:r>
            <a:endParaRPr b="0" lang="en-GB" sz="6600" spc="-1" strike="noStrike"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1440000" y="1854720"/>
            <a:ext cx="6972840" cy="40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Alex May – London, UK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Currently an independent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with no organisational affiliation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More about me: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Trebuchet MS"/>
                <a:ea typeface="DejaVu Sans"/>
              </a:rPr>
              <a:t>www.alexmay.co.uk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More about my legal theory: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Trebuchet MS"/>
                <a:ea typeface="DejaVu Sans"/>
              </a:rPr>
              <a:t>www.interconnectedlaw.com</a:t>
            </a: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Twitter: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@InterConLaw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Note: this presentation, including expanded article: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Trebuchet MS"/>
                <a:ea typeface="DejaVu Sans"/>
              </a:rPr>
              <a:t>www.interconnectedlaw.com/Geneva2021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1"/>
          <a:srcRect l="0" t="8132" r="0" b="26255"/>
          <a:stretch/>
        </p:blipFill>
        <p:spPr>
          <a:xfrm>
            <a:off x="6085080" y="1620000"/>
            <a:ext cx="219456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7_1"/>
          <p:cNvSpPr/>
          <p:nvPr/>
        </p:nvSpPr>
        <p:spPr>
          <a:xfrm>
            <a:off x="-3240" y="180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8" name="Group 9_1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379" name="Straight Connector 10_1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Rectangle 23_2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Rectangle 25_2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Isosceles Triangle 13_1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Rectangle 27_2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Straight Connector 15_1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Rectangle 29_2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Isosceles Triangle 17_1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Isosceles Triangle 18_1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8" name="Rectangle 330_1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Rectangle 332_1"/>
          <p:cNvSpPr/>
          <p:nvPr/>
        </p:nvSpPr>
        <p:spPr>
          <a:xfrm>
            <a:off x="813600" y="74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Trebuchet MS"/>
                <a:ea typeface="DejaVu Sans"/>
              </a:rPr>
              <a:t>Main Point of the Presentation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90" name="TextBox 3_1"/>
          <p:cNvSpPr/>
          <p:nvPr/>
        </p:nvSpPr>
        <p:spPr>
          <a:xfrm>
            <a:off x="813600" y="1879920"/>
            <a:ext cx="8097480" cy="45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15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We cannot transform only part of a (legal) system but must transform the whole system </a:t>
            </a:r>
            <a:endParaRPr b="0" lang="en-GB" sz="3200" spc="-1" strike="noStrike">
              <a:latin typeface="Arial"/>
            </a:endParaRPr>
          </a:p>
          <a:p>
            <a:pPr marL="457200" indent="-456120">
              <a:lnSpc>
                <a:spcPct val="115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Earth Jurisprudence is excellent but only partial</a:t>
            </a:r>
            <a:endParaRPr b="0" lang="en-GB" sz="3200" spc="-1" strike="noStrike">
              <a:latin typeface="Arial"/>
            </a:endParaRPr>
          </a:p>
          <a:p>
            <a:pPr marL="457200" indent="-456120">
              <a:lnSpc>
                <a:spcPct val="115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Therefore we need a broader approach for the entirety of our socio-ecological relations and activity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7_2"/>
          <p:cNvSpPr/>
          <p:nvPr/>
        </p:nvSpPr>
        <p:spPr>
          <a:xfrm>
            <a:off x="-3240" y="180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92" name="Group 9_2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393" name="Straight Connector 10_2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Rectangle 23_4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Rectangle 25_4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Isosceles Triangle 13_2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Rectangle 27_4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Straight Connector 15_2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Rectangle 29_4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Isosceles Triangle 17_2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Isosceles Triangle 18_2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2" name="Rectangle 330_2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Rectangle 332_2"/>
          <p:cNvSpPr/>
          <p:nvPr/>
        </p:nvSpPr>
        <p:spPr>
          <a:xfrm>
            <a:off x="813600" y="74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TextBox 3_2"/>
          <p:cNvSpPr/>
          <p:nvPr/>
        </p:nvSpPr>
        <p:spPr>
          <a:xfrm>
            <a:off x="813600" y="763920"/>
            <a:ext cx="8097480" cy="42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spcAft>
                <a:spcPts val="1236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Earth Jurisprudence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236"/>
              </a:spcAft>
            </a:pPr>
            <a:endParaRPr b="0" lang="en-GB" sz="32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spcAft>
                <a:spcPts val="1236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Earth Jurisprudence is about the relationship between humans and the rest of Nature, how that relationship is destructive and requires changing our political, economic and legal systems, as well as a deeper spiritual and cultural transformation.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236"/>
              </a:spcAft>
            </a:pPr>
            <a:endParaRPr b="0" lang="en-GB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spcAft>
                <a:spcPts val="1236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What about the rest of human activity?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3_1"/>
          <p:cNvSpPr/>
          <p:nvPr/>
        </p:nvSpPr>
        <p:spPr>
          <a:xfrm>
            <a:off x="289440" y="180000"/>
            <a:ext cx="7973640" cy="18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Conceptualising Human-Nature Relationship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06" name="Isosceles Triangle 15_1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7" name="Content Placeholder 7_1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Isosceles Triangle 19_1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9" name="Date Placeholder 3_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AD7BA97C-CE84-4A90-8B2F-245125FFF385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10" name="Footer Placeholder 4_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1"/>
          <a:srcRect l="0" t="0" r="0" b="76457"/>
          <a:stretch/>
        </p:blipFill>
        <p:spPr>
          <a:xfrm>
            <a:off x="1590480" y="3045600"/>
            <a:ext cx="7229160" cy="127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3_40"/>
          <p:cNvSpPr/>
          <p:nvPr/>
        </p:nvSpPr>
        <p:spPr>
          <a:xfrm>
            <a:off x="289440" y="180000"/>
            <a:ext cx="7973640" cy="18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Conceptualising Human-Nature Relationship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13" name="Isosceles Triangle 15_41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4" name="Content Placeholder 7_27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Isosceles Triangle 19_41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6" name="Date Placeholder 3_41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CBC848B-8E71-41E2-9DD4-E2A64199AAD6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17" name="Footer Placeholder 4_41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rcRect l="0" t="26866" r="0" b="0"/>
          <a:stretch/>
        </p:blipFill>
        <p:spPr>
          <a:xfrm>
            <a:off x="1440000" y="2076480"/>
            <a:ext cx="7229160" cy="39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0c2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7_4"/>
          <p:cNvSpPr/>
          <p:nvPr/>
        </p:nvSpPr>
        <p:spPr>
          <a:xfrm>
            <a:off x="-3240" y="1800"/>
            <a:ext cx="12189240" cy="6855120"/>
          </a:xfrm>
          <a:prstGeom prst="rect">
            <a:avLst/>
          </a:prstGeom>
          <a:solidFill>
            <a:srgbClr val="90c2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0" name="Group 9_4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421" name="Straight Connector 10_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ffffff">
                  <a:alpha val="8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Rectangle 23_5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Rectangle 25_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Isosceles Triangle 13_4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Rectangle 27_5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Straight Connector 15_4"/>
            <p:cNvSpPr/>
            <p:nvPr/>
          </p:nvSpPr>
          <p:spPr>
            <a:xfrm>
              <a:off x="9645840" y="0"/>
              <a:ext cx="1218960" cy="6858000"/>
            </a:xfrm>
            <a:prstGeom prst="line">
              <a:avLst/>
            </a:prstGeom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Rectangle 29_5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Isosceles Triangle 17_4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Isosceles Triangle 18_4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blurRad="38160" dir="5400000" dist="2556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0" name="Rectangle 330_3"/>
          <p:cNvSpPr/>
          <p:nvPr/>
        </p:nvSpPr>
        <p:spPr>
          <a:xfrm>
            <a:off x="1082880" y="885240"/>
            <a:ext cx="809748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Rectangle 332_3"/>
          <p:cNvSpPr/>
          <p:nvPr/>
        </p:nvSpPr>
        <p:spPr>
          <a:xfrm>
            <a:off x="813600" y="749520"/>
            <a:ext cx="9079920" cy="21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TextBox 3_3"/>
          <p:cNvSpPr/>
          <p:nvPr/>
        </p:nvSpPr>
        <p:spPr>
          <a:xfrm>
            <a:off x="813600" y="763920"/>
            <a:ext cx="8097480" cy="49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spcAft>
                <a:spcPts val="1236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Understanding Humans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Individual and society: Atomised/Liberal Conception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Relational/Holistic/Systemic/Networked Conception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See more: </a:t>
            </a:r>
            <a:br/>
            <a:r>
              <a:rPr b="1" lang="en-US" sz="18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Jennifer Nedelsky, Law’s Relations (Oxford University Press, 2011).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rebuchet MS"/>
                <a:ea typeface="Microsoft YaHei"/>
              </a:rPr>
              <a:t>Fritjof Capra and Pier Liugi Luisi, The Systems View of Life (Cambridge University Press, 2014).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4680000" y="2700000"/>
            <a:ext cx="0" cy="1008000"/>
          </a:xfrm>
          <a:prstGeom prst="line">
            <a:avLst/>
          </a:prstGeom>
          <a:ln w="10800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3_41"/>
          <p:cNvSpPr/>
          <p:nvPr/>
        </p:nvSpPr>
        <p:spPr>
          <a:xfrm>
            <a:off x="289440" y="180000"/>
            <a:ext cx="7973640" cy="18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Conceptualising Individual-Society Relationship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35" name="Isosceles Triangle 15_42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36" name="Content Placeholder 7_28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Isosceles Triangle 19_42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38" name="Date Placeholder 3_42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DFB785B-DDD8-45D0-9B3D-C1509386546B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39" name="Footer Placeholder 4_42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440" name="" descr=""/>
          <p:cNvPicPr/>
          <p:nvPr/>
        </p:nvPicPr>
        <p:blipFill>
          <a:blip r:embed="rId1"/>
          <a:stretch/>
        </p:blipFill>
        <p:spPr>
          <a:xfrm>
            <a:off x="2364480" y="2088360"/>
            <a:ext cx="6095160" cy="4571280"/>
          </a:xfrm>
          <a:prstGeom prst="rect">
            <a:avLst/>
          </a:prstGeom>
          <a:ln w="0">
            <a:noFill/>
          </a:ln>
        </p:spPr>
      </p:pic>
      <p:sp>
        <p:nvSpPr>
          <p:cNvPr id="441" name=""/>
          <p:cNvSpPr/>
          <p:nvPr/>
        </p:nvSpPr>
        <p:spPr>
          <a:xfrm>
            <a:off x="720000" y="3060000"/>
            <a:ext cx="197964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1" lang="en-GB" sz="2000" spc="-1" strike="noStrike">
                <a:latin typeface="Arial"/>
              </a:rPr>
              <a:t>Atomised or  Liberal  Conception: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3_2"/>
          <p:cNvSpPr/>
          <p:nvPr/>
        </p:nvSpPr>
        <p:spPr>
          <a:xfrm>
            <a:off x="289440" y="180000"/>
            <a:ext cx="7973640" cy="18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4400" spc="-1" strike="noStrike">
                <a:solidFill>
                  <a:srgbClr val="90c226"/>
                </a:solidFill>
                <a:latin typeface="Trebuchet MS"/>
                <a:ea typeface="DejaVu Sans"/>
              </a:rPr>
              <a:t>Conceptualising Individual-Society Relationship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43" name="Isosceles Triangle 15_2"/>
          <p:cNvSpPr/>
          <p:nvPr/>
        </p:nvSpPr>
        <p:spPr>
          <a:xfrm>
            <a:off x="0" y="4013280"/>
            <a:ext cx="445680" cy="284184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44" name="Content Placeholder 7_2"/>
          <p:cNvSpPr/>
          <p:nvPr/>
        </p:nvSpPr>
        <p:spPr>
          <a:xfrm>
            <a:off x="4978800" y="1109160"/>
            <a:ext cx="6338160" cy="46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Isosceles Triangle 19_2"/>
          <p:cNvSpPr/>
          <p:nvPr/>
        </p:nvSpPr>
        <p:spPr>
          <a:xfrm flipH="1" rot="10800000">
            <a:off x="11361240" y="2880"/>
            <a:ext cx="839880" cy="461340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9360">
            <a:noFill/>
          </a:ln>
          <a:effectLst>
            <a:outerShdw blurRad="38160" dir="5400000" dist="2556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46" name="Date Placeholder 3_2"/>
          <p:cNvSpPr/>
          <p:nvPr/>
        </p:nvSpPr>
        <p:spPr>
          <a:xfrm>
            <a:off x="4997160" y="6490800"/>
            <a:ext cx="27403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5B8BD0E-F56D-41EA-9CA6-32C95E45E6FA}" type="datetime">
              <a:rPr b="0" lang="en-GB" sz="1200" spc="-1" strike="noStrike">
                <a:solidFill>
                  <a:srgbClr val="99cc00"/>
                </a:solidFill>
                <a:latin typeface="Trebuchet MS"/>
                <a:ea typeface="DejaVu Sans"/>
              </a:rPr>
              <a:t>10/12/21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47" name="Footer Placeholder 4_2"/>
          <p:cNvSpPr/>
          <p:nvPr/>
        </p:nvSpPr>
        <p:spPr>
          <a:xfrm>
            <a:off x="4296240" y="6216480"/>
            <a:ext cx="30960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99cc00"/>
                </a:solidFill>
                <a:latin typeface="Trebuchet MS"/>
                <a:ea typeface="DejaVu Sans"/>
              </a:rPr>
              <a:t>Alex May – Interconnected Law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8" name=""/>
          <p:cNvSpPr/>
          <p:nvPr/>
        </p:nvSpPr>
        <p:spPr>
          <a:xfrm>
            <a:off x="720000" y="3060000"/>
            <a:ext cx="197964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1" lang="en-GB" sz="2000" spc="-1" strike="noStrike">
                <a:latin typeface="Arial"/>
              </a:rPr>
              <a:t>Holistic or  Relational  Conception: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2364480" y="1980000"/>
            <a:ext cx="6095160" cy="45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1395</TotalTime>
  <Application>LibreOffice/7.1.0.3$Windows_X86_64 LibreOffice_project/f6099ecf3d29644b5008cc8f48f42f4a40986e4c</Application>
  <AppVersion>15.0000</AppVersion>
  <Words>1993</Words>
  <Paragraphs>503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2021-07-18T20:45:44Z</dcterms:created>
  <dc:creator>Katherine Weatherhead</dc:creator>
  <dc:description/>
  <dc:language>en-GB</dc:language>
  <cp:lastModifiedBy/>
  <dcterms:modified xsi:type="dcterms:W3CDTF">2021-12-10T11:54:53Z</dcterms:modified>
  <cp:revision>101</cp:revision>
  <dc:subject/>
  <dc:title>Interconnected Law Governance for Regenerative Futures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60</vt:i4>
  </property>
</Properties>
</file>